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25"/>
  </p:notesMasterIdLst>
  <p:sldIdLst>
    <p:sldId id="444" r:id="rId2"/>
    <p:sldId id="445" r:id="rId3"/>
    <p:sldId id="446" r:id="rId4"/>
    <p:sldId id="447" r:id="rId5"/>
    <p:sldId id="449" r:id="rId6"/>
    <p:sldId id="459" r:id="rId7"/>
    <p:sldId id="467" r:id="rId8"/>
    <p:sldId id="450" r:id="rId9"/>
    <p:sldId id="460" r:id="rId10"/>
    <p:sldId id="451" r:id="rId11"/>
    <p:sldId id="461" r:id="rId12"/>
    <p:sldId id="468" r:id="rId13"/>
    <p:sldId id="452" r:id="rId14"/>
    <p:sldId id="464" r:id="rId15"/>
    <p:sldId id="453" r:id="rId16"/>
    <p:sldId id="465" r:id="rId17"/>
    <p:sldId id="454" r:id="rId18"/>
    <p:sldId id="466" r:id="rId19"/>
    <p:sldId id="455" r:id="rId20"/>
    <p:sldId id="462" r:id="rId21"/>
    <p:sldId id="456" r:id="rId22"/>
    <p:sldId id="463" r:id="rId23"/>
    <p:sldId id="457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8C"/>
    <a:srgbClr val="FFCCFF"/>
    <a:srgbClr val="FF00FF"/>
    <a:srgbClr val="000066"/>
    <a:srgbClr val="A1BD63"/>
    <a:srgbClr val="006600"/>
    <a:srgbClr val="336600"/>
    <a:srgbClr val="BBD979"/>
    <a:srgbClr val="0033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9" autoAdjust="0"/>
    <p:restoredTop sz="88482" autoAdjust="0"/>
  </p:normalViewPr>
  <p:slideViewPr>
    <p:cSldViewPr>
      <p:cViewPr varScale="1">
        <p:scale>
          <a:sx n="84" d="100"/>
          <a:sy n="84" d="100"/>
        </p:scale>
        <p:origin x="1363" y="82"/>
      </p:cViewPr>
      <p:guideLst>
        <p:guide orient="horz" pos="4319"/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21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4.4.2021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4.4.2021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Solutions/S0805-Tunnel-II-straight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Solutions/S0805-Tunnel-II-crossed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Solutions/S0806-Drone-over-city.html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Solutions/S0807-Infinite-tunnel.html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Solutions/S0809-Rollercoaster.html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Solutions/S0810-In-rollercoaster.html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Exercises/S0803-Anaglyph-color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Solutions/S0803-Anaglyph-color.html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Solutions/S0804-Tunnel.html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проф. д-р Павел Бойчев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КИТ-ФМИ-СУ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2021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spcBef>
                <a:spcPct val="0"/>
              </a:spcBef>
            </a:pPr>
            <a:r>
              <a:rPr lang="bg-BG" dirty="0"/>
              <a:t>Задачи за упражнения</a:t>
            </a:r>
            <a:endParaRPr lang="bg-BG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>
                <a:latin typeface="Calibri Light" panose="020F0302020204030204" pitchFamily="34" charset="0"/>
              </a:rPr>
              <a:t>Тема №08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55335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Тунел </a:t>
                </a:r>
                <a:r>
                  <a:rPr lang="en-US" dirty="0"/>
                  <a:t>II</a:t>
                </a:r>
                <a:endParaRPr lang="bg-BG" dirty="0"/>
              </a:p>
              <a:p>
                <a:pPr lvl="1"/>
                <a:r>
                  <a:rPr lang="bg-BG" dirty="0"/>
                  <a:t>Същият тунел като в задача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0804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dirty="0"/>
                  <a:t>но с </a:t>
                </a:r>
                <a:r>
                  <a:rPr lang="bg-BG" dirty="0" err="1"/>
                  <a:t>паралаксна</a:t>
                </a:r>
                <a:r>
                  <a:rPr lang="bg-BG" dirty="0"/>
                  <a:t> графика</a:t>
                </a:r>
              </a:p>
              <a:p>
                <a:pPr lvl="1"/>
                <a:r>
                  <a:rPr lang="bg-BG" dirty="0"/>
                  <a:t>Вариант с право гледане</a:t>
                </a:r>
              </a:p>
              <a:p>
                <a:pPr lvl="1"/>
                <a:r>
                  <a:rPr lang="bg-BG" dirty="0"/>
                  <a:t>Вариант с кръстосано гледане</a:t>
                </a:r>
              </a:p>
              <a:p>
                <a:pPr lvl="1"/>
                <a:r>
                  <a:rPr lang="bg-BG" dirty="0"/>
                  <a:t>С по-голяма разлика между двата образа</a:t>
                </a:r>
                <a:endParaRPr lang="en-US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901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Вариант </a:t>
                </a:r>
                <a14:m>
                  <m:oMath xmlns:m="http://schemas.openxmlformats.org/officeDocument/2006/math">
                    <m:r>
                      <a:rPr lang="bg-BG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bg-BG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1"/>
                <a:r>
                  <a:rPr lang="bg-BG" dirty="0" err="1"/>
                  <a:t>Паралаксен</a:t>
                </a:r>
                <a:r>
                  <a:rPr lang="bg-BG" dirty="0"/>
                  <a:t> тунел с право гледане</a:t>
                </a:r>
              </a:p>
            </p:txBody>
          </p:sp>
        </mc:Choice>
        <mc:Fallback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395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F643629A-363E-467E-A1C9-4C3F07B4733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0047663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F0EB4E0-43F7-4A0C-A80A-30C0255BBF8D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Вариант </a:t>
                </a:r>
                <a14:m>
                  <m:oMath xmlns:m="http://schemas.openxmlformats.org/officeDocument/2006/math">
                    <m:r>
                      <a:rPr lang="bg-BG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 err="1"/>
                  <a:t>Паралаксен</a:t>
                </a:r>
                <a:r>
                  <a:rPr lang="bg-BG" dirty="0"/>
                  <a:t> тунел с кръстосано гледане</a:t>
                </a:r>
              </a:p>
              <a:p>
                <a:endParaRPr lang="bg-BG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F0EB4E0-43F7-4A0C-A80A-30C0255BBF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EE849233-7C41-4AA5-81D6-478EC9CC9F3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7248388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  <a:endParaRPr lang="bg-BG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err="1"/>
              <a:t>Дрон</a:t>
            </a:r>
            <a:r>
              <a:rPr lang="bg-BG" dirty="0"/>
              <a:t> над град</a:t>
            </a:r>
          </a:p>
          <a:p>
            <a:pPr lvl="1"/>
            <a:r>
              <a:rPr lang="bg-BG" dirty="0"/>
              <a:t>Направете град с небостъргачи</a:t>
            </a:r>
          </a:p>
          <a:p>
            <a:pPr lvl="1"/>
            <a:r>
              <a:rPr lang="bg-BG" dirty="0"/>
              <a:t>Гледната точка да се рее над града, като че ли се гледа от </a:t>
            </a:r>
            <a:r>
              <a:rPr lang="bg-BG" dirty="0" err="1"/>
              <a:t>дрон</a:t>
            </a:r>
            <a:endParaRPr lang="bg-BG" dirty="0"/>
          </a:p>
          <a:p>
            <a:pPr lvl="1"/>
            <a:r>
              <a:rPr lang="bg-BG" dirty="0"/>
              <a:t>Да се променя интерактивно </a:t>
            </a:r>
            <a:r>
              <a:rPr lang="bg-BG" dirty="0" err="1"/>
              <a:t>паралакса</a:t>
            </a:r>
            <a:r>
              <a:rPr lang="bg-BG" dirty="0"/>
              <a:t> на право и на кръстосано гледане</a:t>
            </a:r>
          </a:p>
          <a:p>
            <a:pPr lvl="1"/>
            <a:r>
              <a:rPr lang="bg-BG" dirty="0"/>
              <a:t>Да може дори да се създава без </a:t>
            </a:r>
            <a:r>
              <a:rPr lang="bg-BG" dirty="0" err="1"/>
              <a:t>паралакс</a:t>
            </a:r>
            <a:r>
              <a:rPr lang="bg-BG" dirty="0"/>
              <a:t> (т.е. ляв и десен образ са идентични)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98961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 action="ppaction://hlinkfile"/>
            <a:extLst>
              <a:ext uri="{FF2B5EF4-FFF2-40B4-BE49-F238E27FC236}">
                <a16:creationId xmlns:a16="http://schemas.microsoft.com/office/drawing/2014/main" id="{31409455-6DB8-47F1-9E13-2269669F738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ACBBE4A-DDE2-4819-9078-7D19A3EB81AA}"/>
              </a:ext>
            </a:extLst>
          </p:cNvPr>
          <p:cNvGrpSpPr/>
          <p:nvPr/>
        </p:nvGrpSpPr>
        <p:grpSpPr>
          <a:xfrm>
            <a:off x="6324600" y="533400"/>
            <a:ext cx="1371589" cy="1295401"/>
            <a:chOff x="776675" y="6690470"/>
            <a:chExt cx="1371589" cy="1295401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B4336E9B-FD6B-4E91-BED3-23BC21ACBCF0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76675" y="6690470"/>
              <a:ext cx="1371584" cy="64617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Контрол на </a:t>
              </a:r>
              <a:r>
                <a:rPr lang="bg-BG" sz="1800" b="0" dirty="0" err="1">
                  <a:solidFill>
                    <a:schemeClr val="bg1"/>
                  </a:solidFill>
                </a:rPr>
                <a:t>паралакса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DEA50B7-FA16-43DE-B6B9-28965F9028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8264" y="6690473"/>
              <a:ext cx="0" cy="129539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16373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Безкраен тунел</a:t>
                </a:r>
              </a:p>
              <a:p>
                <a:pPr lvl="1"/>
                <a:r>
                  <a:rPr lang="bg-BG" dirty="0"/>
                  <a:t>Тунел, като в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задача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0804</m:t>
                    </m:r>
                  </m:oMath>
                </a14:m>
                <a:endParaRPr lang="en-US" dirty="0"/>
              </a:p>
              <a:p>
                <a:pPr lvl="1"/>
                <a:r>
                  <a:rPr lang="bg-BG" dirty="0"/>
                  <a:t>Създаване на илюзия, че се движим в него</a:t>
                </a:r>
              </a:p>
              <a:p>
                <a:pPr lvl="1"/>
                <a:r>
                  <a:rPr lang="bg-BG" dirty="0"/>
                  <a:t>Тунелът изглежда безкраен</a:t>
                </a:r>
              </a:p>
              <a:p>
                <a:endParaRPr lang="bg-BG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561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file"/>
            <a:extLst>
              <a:ext uri="{FF2B5EF4-FFF2-40B4-BE49-F238E27FC236}">
                <a16:creationId xmlns:a16="http://schemas.microsoft.com/office/drawing/2014/main" id="{50C87864-B8FA-4993-A26A-960CA3E3BD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464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Смартфон</a:t>
                </a:r>
              </a:p>
              <a:p>
                <a:pPr lvl="1"/>
                <a:r>
                  <a:rPr lang="bg-BG" dirty="0" err="1"/>
                  <a:t>Паралаксната</a:t>
                </a:r>
                <a:r>
                  <a:rPr lang="bg-BG" dirty="0"/>
                  <a:t> графика може да се използва и при смартфоните</a:t>
                </a:r>
              </a:p>
              <a:p>
                <a:pPr lvl="1"/>
                <a:r>
                  <a:rPr lang="bg-BG" dirty="0"/>
                  <a:t>Стерео-очила с отделение за смартфона</a:t>
                </a:r>
              </a:p>
              <a:p>
                <a:pPr lvl="1"/>
                <a:r>
                  <a:rPr lang="bg-BG" dirty="0"/>
                  <a:t>Показва се ляв и десен образ</a:t>
                </a:r>
              </a:p>
              <a:p>
                <a:r>
                  <a:rPr lang="bg-BG" dirty="0"/>
                  <a:t>Задача</a:t>
                </a:r>
              </a:p>
              <a:p>
                <a:pPr lvl="1"/>
                <a:r>
                  <a:rPr lang="bg-BG" dirty="0"/>
                  <a:t>Направете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задача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0806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за </a:t>
                </a:r>
                <a:r>
                  <a:rPr lang="bg-BG" dirty="0"/>
                  <a:t>смартфон</a:t>
                </a:r>
                <a:br>
                  <a:rPr lang="bg-BG" dirty="0"/>
                </a:br>
                <a:r>
                  <a:rPr lang="bg-BG" dirty="0"/>
                  <a:t>(за гледане със стерео очила)</a:t>
                </a:r>
              </a:p>
              <a:p>
                <a:pPr lvl="1"/>
                <a:endParaRPr lang="bg-BG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59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333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F823A5-DA7D-4CE0-995A-DE241B23D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28489"/>
            <a:ext cx="7315200" cy="360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33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  <a:r>
              <a:rPr lang="bg-BG" dirty="0">
                <a:solidFill>
                  <a:srgbClr val="FF388C"/>
                </a:solidFill>
              </a:rPr>
              <a:t>**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Скоростно влакче</a:t>
            </a:r>
          </a:p>
          <a:p>
            <a:pPr lvl="1"/>
            <a:r>
              <a:rPr lang="bg-BG" dirty="0"/>
              <a:t>Направете усукан тунел за скоростно влакче, с подпори под него</a:t>
            </a:r>
          </a:p>
          <a:p>
            <a:pPr lvl="1"/>
            <a:r>
              <a:rPr lang="bg-BG" dirty="0"/>
              <a:t>Топче да се движи вътре в тунела</a:t>
            </a:r>
          </a:p>
          <a:p>
            <a:pPr lvl="1"/>
            <a:r>
              <a:rPr lang="bg-BG" dirty="0"/>
              <a:t>Гледната точка е отвън, но сцената е за стерео гледане (</a:t>
            </a:r>
            <a:r>
              <a:rPr lang="bg-BG" dirty="0" err="1"/>
              <a:t>анаглифно</a:t>
            </a:r>
            <a:r>
              <a:rPr lang="bg-BG" dirty="0"/>
              <a:t> или </a:t>
            </a:r>
            <a:r>
              <a:rPr lang="bg-BG" dirty="0" err="1"/>
              <a:t>паралаксно</a:t>
            </a:r>
            <a:r>
              <a:rPr lang="bg-B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3504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Дълбочина на </a:t>
                </a:r>
                <a:r>
                  <a:rPr lang="en-US" dirty="0"/>
                  <a:t>Z-</a:t>
                </a:r>
                <a:r>
                  <a:rPr lang="bg-BG" dirty="0"/>
                  <a:t>буфер</a:t>
                </a:r>
              </a:p>
              <a:p>
                <a:pPr lvl="1"/>
                <a:r>
                  <a:rPr lang="en-US" dirty="0"/>
                  <a:t>Z-</a:t>
                </a:r>
                <a:r>
                  <a:rPr lang="bg-BG" dirty="0"/>
                  <a:t>буфер е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от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2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бита</a:t>
                </a: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Сцената разполага обекти на разстояние от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10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до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100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единици спрямо гледната точка</a:t>
                </a: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Обектите са равномерно разпределени в дълбочина</a:t>
                </a:r>
              </a:p>
              <a:p>
                <a:pPr lvl="1"/>
                <a:r>
                  <a:rPr lang="bg-BG" dirty="0"/>
                  <a:t>Предложете разпределение – коя стойност на буфера на какви разстояния да съответства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891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5D2FCEFC-8B44-455F-A030-16DEAD3AF1F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1004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  <a:r>
              <a:rPr lang="bg-BG" dirty="0">
                <a:solidFill>
                  <a:srgbClr val="FF388C"/>
                </a:solidFill>
              </a:rPr>
              <a:t>**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В скоростно влакче</a:t>
                </a:r>
              </a:p>
              <a:p>
                <a:pPr lvl="1"/>
                <a:r>
                  <a:rPr lang="bg-BG" dirty="0"/>
                  <a:t>Разширение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на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0809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dirty="0"/>
                  <a:t>като е добавено движение на камерата вътре в тунела</a:t>
                </a:r>
              </a:p>
              <a:p>
                <a:pPr lvl="1"/>
                <a:r>
                  <a:rPr lang="bg-BG" dirty="0"/>
                  <a:t>Допустими са промени по сцената (полупрозрачни стени, без подпори, подвижна светлина и т.н.)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458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5007F005-2C76-456C-A993-E908053916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2430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Край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2681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Ефективност</a:t>
            </a:r>
          </a:p>
          <a:p>
            <a:pPr lvl="1"/>
            <a:r>
              <a:rPr lang="bg-BG" dirty="0"/>
              <a:t>Стремете се така да разпределите интервалите, че да има колкото се може по-малък брой елементи с еднаква дълбочина</a:t>
            </a:r>
          </a:p>
          <a:p>
            <a:pPr lvl="1"/>
            <a:r>
              <a:rPr lang="bg-BG" dirty="0"/>
              <a:t>Пример за неефективно разпределение:</a:t>
            </a:r>
            <a:br>
              <a:rPr lang="bg-BG" dirty="0"/>
            </a:br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9272403"/>
                  </p:ext>
                </p:extLst>
              </p:nvPr>
            </p:nvGraphicFramePr>
            <p:xfrm>
              <a:off x="2895600" y="3048000"/>
              <a:ext cx="3352800" cy="2062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5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Z-</a:t>
                          </a:r>
                          <a:r>
                            <a:rPr lang="bg-BG" dirty="0"/>
                            <a:t>буфер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bg-BG" dirty="0"/>
                            <a:t>Разстояние</a:t>
                          </a:r>
                        </a:p>
                        <a:p>
                          <a:pPr algn="ctr"/>
                          <a:r>
                            <a:rPr lang="bg-BG" sz="1400" b="0" dirty="0"/>
                            <a:t>от                     до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bg-BG" b="0" i="1" dirty="0" smtClean="0">
                                    <a:latin typeface="Cambria Math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bg-B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bg-BG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bg-BG" b="0" i="1" smtClean="0">
                                    <a:latin typeface="Cambria Math"/>
                                    <a:ea typeface="Cambria Math"/>
                                  </a:rPr>
                                  <m:t>9.99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bg-BG" b="0" i="1" dirty="0" smtClean="0">
                                    <a:latin typeface="Cambria Math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bg-B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19.99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bg-BG" b="0" i="1" smtClean="0">
                                    <a:latin typeface="Cambria Math"/>
                                  </a:rPr>
                                  <m:t>01</m:t>
                                </m:r>
                              </m:oMath>
                            </m:oMathPara>
                          </a14:m>
                          <a:endParaRPr lang="bg-B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29.99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bg-BG" b="0" i="1" dirty="0" smtClean="0">
                                    <a:latin typeface="Cambria Math"/>
                                  </a:rPr>
                                  <m:t>00</m:t>
                                </m:r>
                              </m:oMath>
                            </m:oMathPara>
                          </a14:m>
                          <a:endParaRPr lang="bg-B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9272403"/>
                  </p:ext>
                </p:extLst>
              </p:nvPr>
            </p:nvGraphicFramePr>
            <p:xfrm>
              <a:off x="2895600" y="3048000"/>
              <a:ext cx="3352800" cy="2062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5400"/>
                    <a:gridCol w="1066800"/>
                    <a:gridCol w="990600"/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Z-</a:t>
                          </a:r>
                          <a:r>
                            <a:rPr lang="bg-BG" dirty="0" smtClean="0"/>
                            <a:t>буфер</a:t>
                          </a:r>
                          <a:endParaRPr lang="bg-BG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bg-BG" dirty="0" smtClean="0"/>
                            <a:t>Разстояние</a:t>
                          </a:r>
                        </a:p>
                        <a:p>
                          <a:pPr algn="ctr"/>
                          <a:r>
                            <a:rPr lang="bg-BG" sz="1400" b="0" dirty="0" smtClean="0"/>
                            <a:t>от                     до</a:t>
                          </a:r>
                          <a:endParaRPr lang="bg-BG" sz="1400" b="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sz="16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163934" r="-158216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21714" t="-163934" r="-92571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39506" t="-163934" b="-32131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268333" r="-15821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dirty="0" smtClean="0">
                              <a:latin typeface="Cambria" panose="02040503050406030204" pitchFamily="18" charset="0"/>
                            </a:rPr>
                            <a:t>10</a:t>
                          </a:r>
                          <a:endParaRPr lang="bg-BG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dirty="0" smtClean="0">
                              <a:latin typeface="Cambria" panose="02040503050406030204" pitchFamily="18" charset="0"/>
                            </a:rPr>
                            <a:t>19.99</a:t>
                          </a:r>
                          <a:endParaRPr lang="bg-BG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362295" r="-158216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dirty="0" smtClean="0">
                              <a:latin typeface="Cambria" panose="02040503050406030204" pitchFamily="18" charset="0"/>
                            </a:rPr>
                            <a:t>20</a:t>
                          </a:r>
                          <a:endParaRPr lang="bg-BG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bg-BG" dirty="0" smtClean="0">
                              <a:latin typeface="Cambria" panose="02040503050406030204" pitchFamily="18" charset="0"/>
                            </a:rPr>
                            <a:t>29.99</a:t>
                          </a:r>
                          <a:endParaRPr lang="bg-BG" dirty="0" smtClean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462295" r="-158216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dirty="0" smtClean="0">
                              <a:latin typeface="Cambria" panose="02040503050406030204" pitchFamily="18" charset="0"/>
                            </a:rPr>
                            <a:t>30</a:t>
                          </a:r>
                          <a:endParaRPr lang="bg-BG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bg-BG" dirty="0" smtClean="0">
                              <a:latin typeface="Cambria" panose="02040503050406030204" pitchFamily="18" charset="0"/>
                            </a:rPr>
                            <a:t>100</a:t>
                          </a:r>
                          <a:endParaRPr lang="bg-BG" dirty="0" smtClean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7199547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Дълбочина и перспектива</a:t>
            </a:r>
          </a:p>
          <a:p>
            <a:pPr lvl="1"/>
            <a:r>
              <a:rPr lang="bg-BG" dirty="0"/>
              <a:t>Изследвайте какво се получава при използване на </a:t>
            </a:r>
            <a:r>
              <a:rPr lang="en-US" dirty="0" err="1">
                <a:solidFill>
                  <a:srgbClr val="FF388C"/>
                </a:solidFill>
              </a:rPr>
              <a:t>MeshDepthMaterial</a:t>
            </a:r>
            <a:r>
              <a:rPr lang="en-US" dirty="0"/>
              <a:t> </a:t>
            </a:r>
            <a:r>
              <a:rPr lang="bg-BG" dirty="0"/>
              <a:t>в сцена с перспективна проекция</a:t>
            </a:r>
          </a:p>
          <a:p>
            <a:pPr lvl="1"/>
            <a:r>
              <a:rPr lang="bg-BG" dirty="0"/>
              <a:t>От каква гледна точка може да се видят различни дълбочини?</a:t>
            </a:r>
          </a:p>
        </p:txBody>
      </p:sp>
    </p:spTree>
    <p:extLst>
      <p:ext uri="{BB962C8B-B14F-4D97-AF65-F5344CB8AC3E}">
        <p14:creationId xmlns:p14="http://schemas.microsoft.com/office/powerpoint/2010/main" val="2245412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Анаглифен цвят</a:t>
                </a: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Пример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0803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показва  </a:t>
                </a:r>
                <a:r>
                  <a:rPr lang="bg-BG" dirty="0" err="1"/>
                  <a:t>анаглифен</a:t>
                </a:r>
                <a:r>
                  <a:rPr lang="bg-BG" dirty="0"/>
                  <a:t> пример с три цветни въртящи са куба</a:t>
                </a:r>
              </a:p>
              <a:p>
                <a:pPr lvl="1"/>
                <a:r>
                  <a:rPr lang="bg-BG" dirty="0"/>
                  <a:t>Цветовете са доста различни от очакваните</a:t>
                </a:r>
              </a:p>
              <a:p>
                <a:pPr lvl="1"/>
                <a:r>
                  <a:rPr lang="bg-BG" dirty="0"/>
                  <a:t>Разберете защо става и как да се поправи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2090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Текущ вид</a:t>
                </a: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Пример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0803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с неочаквани </a:t>
                </a:r>
                <a:r>
                  <a:rPr lang="bg-BG" dirty="0"/>
                  <a:t>цветове</a:t>
                </a:r>
              </a:p>
              <a:p>
                <a:endParaRPr lang="bg-BG" dirty="0"/>
              </a:p>
            </p:txBody>
          </p:sp>
        </mc:Choice>
        <mc:Fallback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D7842B38-0213-4DDF-A6D7-3253151796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496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9753696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DBD72B-E8A8-4AC1-9C9F-737FCD694D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Желан вид</a:t>
            </a:r>
          </a:p>
          <a:p>
            <a:pPr lvl="1"/>
            <a:r>
              <a:rPr lang="bg-BG" dirty="0"/>
              <a:t>Очакваните цветове не са толкова жълти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742C484B-39D1-4773-B77C-30BE0C41FE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5293278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Тунел</a:t>
            </a:r>
          </a:p>
          <a:p>
            <a:pPr lvl="1"/>
            <a:r>
              <a:rPr lang="bg-BG" dirty="0"/>
              <a:t>Направете тунел от квадратни пръстени</a:t>
            </a:r>
          </a:p>
          <a:p>
            <a:pPr lvl="1"/>
            <a:r>
              <a:rPr lang="bg-BG" dirty="0"/>
              <a:t>Пръстените се въртят</a:t>
            </a:r>
          </a:p>
          <a:p>
            <a:pPr lvl="1"/>
            <a:r>
              <a:rPr lang="bg-BG" dirty="0"/>
              <a:t>С включена </a:t>
            </a:r>
            <a:r>
              <a:rPr lang="bg-BG" dirty="0" err="1"/>
              <a:t>анаглифна</a:t>
            </a:r>
            <a:r>
              <a:rPr lang="bg-BG" dirty="0"/>
              <a:t> графика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AAF1B01F-DBEE-48D1-AB7F-F997872EA21D}"/>
              </a:ext>
            </a:extLst>
          </p:cNvPr>
          <p:cNvSpPr/>
          <p:nvPr/>
        </p:nvSpPr>
        <p:spPr>
          <a:xfrm>
            <a:off x="4106024" y="4526281"/>
            <a:ext cx="914400" cy="914400"/>
          </a:xfrm>
          <a:prstGeom prst="frame">
            <a:avLst>
              <a:gd name="adj1" fmla="val 14521"/>
            </a:avLst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3D00FFEB-68C5-4D17-A8A4-2579E9384BE8}"/>
              </a:ext>
            </a:extLst>
          </p:cNvPr>
          <p:cNvSpPr/>
          <p:nvPr/>
        </p:nvSpPr>
        <p:spPr>
          <a:xfrm>
            <a:off x="3801224" y="4215512"/>
            <a:ext cx="1524000" cy="1529967"/>
          </a:xfrm>
          <a:prstGeom prst="frame">
            <a:avLst>
              <a:gd name="adj1" fmla="val 11894"/>
            </a:avLst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CF1245D6-5C40-4692-A3D9-57782EF004CE}"/>
              </a:ext>
            </a:extLst>
          </p:cNvPr>
          <p:cNvSpPr/>
          <p:nvPr/>
        </p:nvSpPr>
        <p:spPr>
          <a:xfrm>
            <a:off x="3389744" y="3810000"/>
            <a:ext cx="2346960" cy="2346960"/>
          </a:xfrm>
          <a:prstGeom prst="frame">
            <a:avLst>
              <a:gd name="adj1" fmla="val 11650"/>
            </a:avLst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45871E41-33A9-4992-AB19-2A16BFE62BA2}"/>
              </a:ext>
            </a:extLst>
          </p:cNvPr>
          <p:cNvSpPr/>
          <p:nvPr/>
        </p:nvSpPr>
        <p:spPr>
          <a:xfrm>
            <a:off x="4342463" y="4748865"/>
            <a:ext cx="469233" cy="469233"/>
          </a:xfrm>
          <a:prstGeom prst="frame">
            <a:avLst>
              <a:gd name="adj1" fmla="val 18561"/>
            </a:avLst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79252D8F-2298-4032-B2F7-21A5C9A932C4}"/>
              </a:ext>
            </a:extLst>
          </p:cNvPr>
          <p:cNvSpPr/>
          <p:nvPr/>
        </p:nvSpPr>
        <p:spPr>
          <a:xfrm>
            <a:off x="3962400" y="3807494"/>
            <a:ext cx="2346960" cy="2346002"/>
          </a:xfrm>
          <a:prstGeom prst="arc">
            <a:avLst>
              <a:gd name="adj1" fmla="val 18900036"/>
              <a:gd name="adj2" fmla="val 2654624"/>
            </a:avLst>
          </a:prstGeom>
          <a:ln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D7B8CA9B-4700-40EF-ACCC-7428D92E0B4A}"/>
              </a:ext>
            </a:extLst>
          </p:cNvPr>
          <p:cNvSpPr/>
          <p:nvPr/>
        </p:nvSpPr>
        <p:spPr>
          <a:xfrm rot="10800000">
            <a:off x="2821706" y="3812112"/>
            <a:ext cx="2346960" cy="2346002"/>
          </a:xfrm>
          <a:prstGeom prst="arc">
            <a:avLst>
              <a:gd name="adj1" fmla="val 18900036"/>
              <a:gd name="adj2" fmla="val 2654624"/>
            </a:avLst>
          </a:prstGeom>
          <a:ln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7892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7DAFA73C-F195-499F-9AA5-F2765BC213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43987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675082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9373</TotalTime>
  <Words>438</Words>
  <Application>Microsoft Office PowerPoint</Application>
  <PresentationFormat>On-screen Show (4:3)</PresentationFormat>
  <Paragraphs>85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Cambria</vt:lpstr>
      <vt:lpstr>Cambria Math</vt:lpstr>
      <vt:lpstr>Candara</vt:lpstr>
      <vt:lpstr>Verdana</vt:lpstr>
      <vt:lpstr>Wingdings</vt:lpstr>
      <vt:lpstr>Wingdings 2</vt:lpstr>
      <vt:lpstr>Custom Design</vt:lpstr>
      <vt:lpstr>проф. д-р Павел Бойчев    КИТ-ФМИ-СУ    2021</vt:lpstr>
      <vt:lpstr>Задача №1</vt:lpstr>
      <vt:lpstr>PowerPoint Presentation</vt:lpstr>
      <vt:lpstr>Задача №2</vt:lpstr>
      <vt:lpstr>Задача №3</vt:lpstr>
      <vt:lpstr>PowerPoint Presentation</vt:lpstr>
      <vt:lpstr>PowerPoint Presentation</vt:lpstr>
      <vt:lpstr>Задача №4</vt:lpstr>
      <vt:lpstr>PowerPoint Presentation</vt:lpstr>
      <vt:lpstr>Задача №5</vt:lpstr>
      <vt:lpstr>PowerPoint Presentation</vt:lpstr>
      <vt:lpstr>PowerPoint Presentation</vt:lpstr>
      <vt:lpstr>Задача №6</vt:lpstr>
      <vt:lpstr>PowerPoint Presentation</vt:lpstr>
      <vt:lpstr>Задача №7*</vt:lpstr>
      <vt:lpstr>PowerPoint Presentation</vt:lpstr>
      <vt:lpstr>Задача №8*</vt:lpstr>
      <vt:lpstr>PowerPoint Presentation</vt:lpstr>
      <vt:lpstr>Задача №9**</vt:lpstr>
      <vt:lpstr>PowerPoint Presentation</vt:lpstr>
      <vt:lpstr>Задача №10**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WebGL-01. Introduction and history</dc:title>
  <dc:creator>Pavel Boytchev</dc:creator>
  <cp:lastModifiedBy>Pavel Boytchev</cp:lastModifiedBy>
  <cp:revision>563</cp:revision>
  <dcterms:created xsi:type="dcterms:W3CDTF">2013-12-13T09:03:57Z</dcterms:created>
  <dcterms:modified xsi:type="dcterms:W3CDTF">2021-04-04T13:53:13Z</dcterms:modified>
</cp:coreProperties>
</file>